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5"/>
    <p:restoredTop sz="94066"/>
  </p:normalViewPr>
  <p:slideViewPr>
    <p:cSldViewPr snapToGrid="0" snapToObjects="1">
      <p:cViewPr varScale="1">
        <p:scale>
          <a:sx n="76" d="100"/>
          <a:sy n="76" d="100"/>
        </p:scale>
        <p:origin x="46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FEFD2B-D1DB-9A42-BD3E-EA43B900B60E}" type="datetimeFigureOut">
              <a:rPr lang="en-US" smtClean="0"/>
              <a:t>5/17/17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BC10D-4E4B-104E-AC6A-F843971FFBE0}" type="slidenum">
              <a:rPr lang="en-US" smtClean="0"/>
              <a:t>‹#›</a:t>
            </a:fld>
            <a:endParaRPr lang="en-US"/>
          </a:p>
        </p:txBody>
      </p:sp>
    </p:spTree>
    <p:extLst>
      <p:ext uri="{BB962C8B-B14F-4D97-AF65-F5344CB8AC3E}">
        <p14:creationId xmlns:p14="http://schemas.microsoft.com/office/powerpoint/2010/main" val="1932040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FEFD2B-D1DB-9A42-BD3E-EA43B900B60E}" type="datetimeFigureOut">
              <a:rPr lang="en-US" smtClean="0"/>
              <a:t>5/17/17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BC10D-4E4B-104E-AC6A-F843971FFBE0}" type="slidenum">
              <a:rPr lang="en-US" smtClean="0"/>
              <a:t>‹#›</a:t>
            </a:fld>
            <a:endParaRPr lang="en-US"/>
          </a:p>
        </p:txBody>
      </p:sp>
    </p:spTree>
    <p:extLst>
      <p:ext uri="{BB962C8B-B14F-4D97-AF65-F5344CB8AC3E}">
        <p14:creationId xmlns:p14="http://schemas.microsoft.com/office/powerpoint/2010/main" val="448031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FEFD2B-D1DB-9A42-BD3E-EA43B900B60E}" type="datetimeFigureOut">
              <a:rPr lang="en-US" smtClean="0"/>
              <a:t>5/17/17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BC10D-4E4B-104E-AC6A-F843971FFBE0}" type="slidenum">
              <a:rPr lang="en-US" smtClean="0"/>
              <a:t>‹#›</a:t>
            </a:fld>
            <a:endParaRPr lang="en-US"/>
          </a:p>
        </p:txBody>
      </p:sp>
    </p:spTree>
    <p:extLst>
      <p:ext uri="{BB962C8B-B14F-4D97-AF65-F5344CB8AC3E}">
        <p14:creationId xmlns:p14="http://schemas.microsoft.com/office/powerpoint/2010/main" val="981317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FEFD2B-D1DB-9A42-BD3E-EA43B900B60E}" type="datetimeFigureOut">
              <a:rPr lang="en-US" smtClean="0"/>
              <a:t>5/17/17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BC10D-4E4B-104E-AC6A-F843971FFBE0}"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1031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FEFD2B-D1DB-9A42-BD3E-EA43B900B60E}" type="datetimeFigureOut">
              <a:rPr lang="en-US" smtClean="0"/>
              <a:t>5/17/17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BC10D-4E4B-104E-AC6A-F843971FFBE0}" type="slidenum">
              <a:rPr lang="en-US" smtClean="0"/>
              <a:t>‹#›</a:t>
            </a:fld>
            <a:endParaRPr lang="en-US"/>
          </a:p>
        </p:txBody>
      </p:sp>
    </p:spTree>
    <p:extLst>
      <p:ext uri="{BB962C8B-B14F-4D97-AF65-F5344CB8AC3E}">
        <p14:creationId xmlns:p14="http://schemas.microsoft.com/office/powerpoint/2010/main" val="1104205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1FEFD2B-D1DB-9A42-BD3E-EA43B900B60E}" type="datetimeFigureOut">
              <a:rPr lang="en-US" smtClean="0"/>
              <a:t>5/17/17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0BC10D-4E4B-104E-AC6A-F843971FFBE0}" type="slidenum">
              <a:rPr lang="en-US" smtClean="0"/>
              <a:t>‹#›</a:t>
            </a:fld>
            <a:endParaRPr lang="en-US"/>
          </a:p>
        </p:txBody>
      </p:sp>
    </p:spTree>
    <p:extLst>
      <p:ext uri="{BB962C8B-B14F-4D97-AF65-F5344CB8AC3E}">
        <p14:creationId xmlns:p14="http://schemas.microsoft.com/office/powerpoint/2010/main" val="1971090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1FEFD2B-D1DB-9A42-BD3E-EA43B900B60E}" type="datetimeFigureOut">
              <a:rPr lang="en-US" smtClean="0"/>
              <a:t>5/17/17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0BC10D-4E4B-104E-AC6A-F843971FFBE0}" type="slidenum">
              <a:rPr lang="en-US" smtClean="0"/>
              <a:t>‹#›</a:t>
            </a:fld>
            <a:endParaRPr lang="en-US"/>
          </a:p>
        </p:txBody>
      </p:sp>
    </p:spTree>
    <p:extLst>
      <p:ext uri="{BB962C8B-B14F-4D97-AF65-F5344CB8AC3E}">
        <p14:creationId xmlns:p14="http://schemas.microsoft.com/office/powerpoint/2010/main" val="1028168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FEFD2B-D1DB-9A42-BD3E-EA43B900B60E}" type="datetimeFigureOut">
              <a:rPr lang="en-US" smtClean="0"/>
              <a:t>5/17/17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BC10D-4E4B-104E-AC6A-F843971FFBE0}" type="slidenum">
              <a:rPr lang="en-US" smtClean="0"/>
              <a:t>‹#›</a:t>
            </a:fld>
            <a:endParaRPr lang="en-US"/>
          </a:p>
        </p:txBody>
      </p:sp>
    </p:spTree>
    <p:extLst>
      <p:ext uri="{BB962C8B-B14F-4D97-AF65-F5344CB8AC3E}">
        <p14:creationId xmlns:p14="http://schemas.microsoft.com/office/powerpoint/2010/main" val="17780852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FEFD2B-D1DB-9A42-BD3E-EA43B900B60E}" type="datetimeFigureOut">
              <a:rPr lang="en-US" smtClean="0"/>
              <a:t>5/17/17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BC10D-4E4B-104E-AC6A-F843971FFBE0}" type="slidenum">
              <a:rPr lang="en-US" smtClean="0"/>
              <a:t>‹#›</a:t>
            </a:fld>
            <a:endParaRPr lang="en-US"/>
          </a:p>
        </p:txBody>
      </p:sp>
    </p:spTree>
    <p:extLst>
      <p:ext uri="{BB962C8B-B14F-4D97-AF65-F5344CB8AC3E}">
        <p14:creationId xmlns:p14="http://schemas.microsoft.com/office/powerpoint/2010/main" val="2043142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FEFD2B-D1DB-9A42-BD3E-EA43B900B60E}" type="datetimeFigureOut">
              <a:rPr lang="en-US" smtClean="0"/>
              <a:t>5/17/17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BC10D-4E4B-104E-AC6A-F843971FFBE0}" type="slidenum">
              <a:rPr lang="en-US" smtClean="0"/>
              <a:t>‹#›</a:t>
            </a:fld>
            <a:endParaRPr lang="en-US"/>
          </a:p>
        </p:txBody>
      </p:sp>
    </p:spTree>
    <p:extLst>
      <p:ext uri="{BB962C8B-B14F-4D97-AF65-F5344CB8AC3E}">
        <p14:creationId xmlns:p14="http://schemas.microsoft.com/office/powerpoint/2010/main" val="1847453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FEFD2B-D1DB-9A42-BD3E-EA43B900B60E}" type="datetimeFigureOut">
              <a:rPr lang="en-US" smtClean="0"/>
              <a:t>5/17/17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BC10D-4E4B-104E-AC6A-F843971FFBE0}" type="slidenum">
              <a:rPr lang="en-US" smtClean="0"/>
              <a:t>‹#›</a:t>
            </a:fld>
            <a:endParaRPr lang="en-US"/>
          </a:p>
        </p:txBody>
      </p:sp>
    </p:spTree>
    <p:extLst>
      <p:ext uri="{BB962C8B-B14F-4D97-AF65-F5344CB8AC3E}">
        <p14:creationId xmlns:p14="http://schemas.microsoft.com/office/powerpoint/2010/main" val="1830574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FEFD2B-D1DB-9A42-BD3E-EA43B900B60E}" type="datetimeFigureOut">
              <a:rPr lang="en-US" smtClean="0"/>
              <a:t>5/17/17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BC10D-4E4B-104E-AC6A-F843971FFBE0}" type="slidenum">
              <a:rPr lang="en-US" smtClean="0"/>
              <a:t>‹#›</a:t>
            </a:fld>
            <a:endParaRPr lang="en-US"/>
          </a:p>
        </p:txBody>
      </p:sp>
    </p:spTree>
    <p:extLst>
      <p:ext uri="{BB962C8B-B14F-4D97-AF65-F5344CB8AC3E}">
        <p14:creationId xmlns:p14="http://schemas.microsoft.com/office/powerpoint/2010/main" val="1610037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FEFD2B-D1DB-9A42-BD3E-EA43B900B60E}" type="datetimeFigureOut">
              <a:rPr lang="en-US" smtClean="0"/>
              <a:t>5/17/17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0BC10D-4E4B-104E-AC6A-F843971FFBE0}" type="slidenum">
              <a:rPr lang="en-US" smtClean="0"/>
              <a:t>‹#›</a:t>
            </a:fld>
            <a:endParaRPr lang="en-US"/>
          </a:p>
        </p:txBody>
      </p:sp>
    </p:spTree>
    <p:extLst>
      <p:ext uri="{BB962C8B-B14F-4D97-AF65-F5344CB8AC3E}">
        <p14:creationId xmlns:p14="http://schemas.microsoft.com/office/powerpoint/2010/main" val="1603873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1FEFD2B-D1DB-9A42-BD3E-EA43B900B60E}" type="datetimeFigureOut">
              <a:rPr lang="en-US" smtClean="0"/>
              <a:t>5/17/17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0BC10D-4E4B-104E-AC6A-F843971FFBE0}" type="slidenum">
              <a:rPr lang="en-US" smtClean="0"/>
              <a:t>‹#›</a:t>
            </a:fld>
            <a:endParaRPr lang="en-US"/>
          </a:p>
        </p:txBody>
      </p:sp>
    </p:spTree>
    <p:extLst>
      <p:ext uri="{BB962C8B-B14F-4D97-AF65-F5344CB8AC3E}">
        <p14:creationId xmlns:p14="http://schemas.microsoft.com/office/powerpoint/2010/main" val="1083563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1FEFD2B-D1DB-9A42-BD3E-EA43B900B60E}" type="datetimeFigureOut">
              <a:rPr lang="en-US" smtClean="0"/>
              <a:t>5/17/17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0BC10D-4E4B-104E-AC6A-F843971FFBE0}" type="slidenum">
              <a:rPr lang="en-US" smtClean="0"/>
              <a:t>‹#›</a:t>
            </a:fld>
            <a:endParaRPr lang="en-US"/>
          </a:p>
        </p:txBody>
      </p:sp>
    </p:spTree>
    <p:extLst>
      <p:ext uri="{BB962C8B-B14F-4D97-AF65-F5344CB8AC3E}">
        <p14:creationId xmlns:p14="http://schemas.microsoft.com/office/powerpoint/2010/main" val="796317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FEFD2B-D1DB-9A42-BD3E-EA43B900B60E}" type="datetimeFigureOut">
              <a:rPr lang="en-US" smtClean="0"/>
              <a:t>5/17/17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BC10D-4E4B-104E-AC6A-F843971FFBE0}" type="slidenum">
              <a:rPr lang="en-US" smtClean="0"/>
              <a:t>‹#›</a:t>
            </a:fld>
            <a:endParaRPr lang="en-US"/>
          </a:p>
        </p:txBody>
      </p:sp>
    </p:spTree>
    <p:extLst>
      <p:ext uri="{BB962C8B-B14F-4D97-AF65-F5344CB8AC3E}">
        <p14:creationId xmlns:p14="http://schemas.microsoft.com/office/powerpoint/2010/main" val="58504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FEFD2B-D1DB-9A42-BD3E-EA43B900B60E}" type="datetimeFigureOut">
              <a:rPr lang="en-US" smtClean="0"/>
              <a:t>5/17/17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BC10D-4E4B-104E-AC6A-F843971FFBE0}" type="slidenum">
              <a:rPr lang="en-US" smtClean="0"/>
              <a:t>‹#›</a:t>
            </a:fld>
            <a:endParaRPr lang="en-US"/>
          </a:p>
        </p:txBody>
      </p:sp>
    </p:spTree>
    <p:extLst>
      <p:ext uri="{BB962C8B-B14F-4D97-AF65-F5344CB8AC3E}">
        <p14:creationId xmlns:p14="http://schemas.microsoft.com/office/powerpoint/2010/main" val="16186571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1FEFD2B-D1DB-9A42-BD3E-EA43B900B60E}" type="datetimeFigureOut">
              <a:rPr lang="en-US" smtClean="0"/>
              <a:t>5/17/17</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E0BC10D-4E4B-104E-AC6A-F843971FFBE0}" type="slidenum">
              <a:rPr lang="en-US" smtClean="0"/>
              <a:t>‹#›</a:t>
            </a:fld>
            <a:endParaRPr lang="en-US"/>
          </a:p>
        </p:txBody>
      </p:sp>
    </p:spTree>
    <p:extLst>
      <p:ext uri="{BB962C8B-B14F-4D97-AF65-F5344CB8AC3E}">
        <p14:creationId xmlns:p14="http://schemas.microsoft.com/office/powerpoint/2010/main" val="152099898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Evaluation</a:t>
            </a:r>
            <a:endParaRPr lang="en-US" dirty="0"/>
          </a:p>
        </p:txBody>
      </p:sp>
      <p:sp>
        <p:nvSpPr>
          <p:cNvPr id="3" name="Subtitle 2"/>
          <p:cNvSpPr>
            <a:spLocks noGrp="1"/>
          </p:cNvSpPr>
          <p:nvPr>
            <p:ph type="subTitle" idx="1"/>
          </p:nvPr>
        </p:nvSpPr>
        <p:spPr/>
        <p:txBody>
          <a:bodyPr/>
          <a:lstStyle/>
          <a:p>
            <a:r>
              <a:rPr lang="en-US" dirty="0" smtClean="0"/>
              <a:t>Last but not least</a:t>
            </a:r>
            <a:endParaRPr lang="en-US" dirty="0"/>
          </a:p>
        </p:txBody>
      </p:sp>
    </p:spTree>
    <p:extLst>
      <p:ext uri="{BB962C8B-B14F-4D97-AF65-F5344CB8AC3E}">
        <p14:creationId xmlns:p14="http://schemas.microsoft.com/office/powerpoint/2010/main" val="1805391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evaluation</a:t>
            </a:r>
            <a:endParaRPr lang="en-US" dirty="0"/>
          </a:p>
        </p:txBody>
      </p:sp>
      <p:sp>
        <p:nvSpPr>
          <p:cNvPr id="3" name="Content Placeholder 2"/>
          <p:cNvSpPr>
            <a:spLocks noGrp="1"/>
          </p:cNvSpPr>
          <p:nvPr>
            <p:ph sz="quarter" idx="13"/>
          </p:nvPr>
        </p:nvSpPr>
        <p:spPr/>
        <p:txBody>
          <a:bodyPr>
            <a:normAutofit/>
          </a:bodyPr>
          <a:lstStyle/>
          <a:p>
            <a:r>
              <a:rPr lang="en-US" sz="3200" dirty="0" smtClean="0"/>
              <a:t>Formative vs summative</a:t>
            </a:r>
          </a:p>
          <a:p>
            <a:r>
              <a:rPr lang="en-US" sz="3200" dirty="0" smtClean="0"/>
              <a:t>Internal vs external</a:t>
            </a:r>
            <a:endParaRPr lang="en-US" sz="3200" dirty="0"/>
          </a:p>
        </p:txBody>
      </p:sp>
    </p:spTree>
    <p:extLst>
      <p:ext uri="{BB962C8B-B14F-4D97-AF65-F5344CB8AC3E}">
        <p14:creationId xmlns:p14="http://schemas.microsoft.com/office/powerpoint/2010/main" val="1170653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a:t>
            </a:r>
            <a:endParaRPr lang="en-US" dirty="0"/>
          </a:p>
        </p:txBody>
      </p:sp>
      <p:sp>
        <p:nvSpPr>
          <p:cNvPr id="3" name="Text Placeholder 2"/>
          <p:cNvSpPr>
            <a:spLocks noGrp="1"/>
          </p:cNvSpPr>
          <p:nvPr>
            <p:ph sz="quarter" idx="13"/>
          </p:nvPr>
        </p:nvSpPr>
        <p:spPr/>
        <p:txBody>
          <a:bodyPr>
            <a:normAutofit/>
          </a:bodyPr>
          <a:lstStyle/>
          <a:p>
            <a:r>
              <a:rPr lang="en-US" sz="3200" dirty="0" smtClean="0"/>
              <a:t>You need to evaluate every objective, which means you need to collect data for each objective</a:t>
            </a:r>
          </a:p>
          <a:p>
            <a:r>
              <a:rPr lang="en-US" sz="3200" dirty="0" smtClean="0"/>
              <a:t>Data doesn’t Have to mean numbers</a:t>
            </a:r>
            <a:endParaRPr lang="en-US" sz="3200" dirty="0"/>
          </a:p>
        </p:txBody>
      </p:sp>
    </p:spTree>
    <p:extLst>
      <p:ext uri="{BB962C8B-B14F-4D97-AF65-F5344CB8AC3E}">
        <p14:creationId xmlns:p14="http://schemas.microsoft.com/office/powerpoint/2010/main" val="1495440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474222226"/>
              </p:ext>
            </p:extLst>
          </p:nvPr>
        </p:nvGraphicFramePr>
        <p:xfrm>
          <a:off x="254000" y="677334"/>
          <a:ext cx="11311466" cy="4859865"/>
        </p:xfrm>
        <a:graphic>
          <a:graphicData uri="http://schemas.openxmlformats.org/drawingml/2006/table">
            <a:tbl>
              <a:tblPr firstRow="1" bandRow="1">
                <a:tableStyleId>{5C22544A-7EE6-4342-B048-85BDC9FD1C3A}</a:tableStyleId>
              </a:tblPr>
              <a:tblGrid>
                <a:gridCol w="5655733"/>
                <a:gridCol w="5655733"/>
              </a:tblGrid>
              <a:tr h="971973">
                <a:tc>
                  <a:txBody>
                    <a:bodyPr/>
                    <a:lstStyle/>
                    <a:p>
                      <a:pPr marL="0" marR="0">
                        <a:spcBef>
                          <a:spcPts val="0"/>
                        </a:spcBef>
                        <a:spcAft>
                          <a:spcPts val="0"/>
                        </a:spcAft>
                      </a:pPr>
                      <a:r>
                        <a:rPr lang="en-US" sz="2000" b="1" u="sng" kern="0" dirty="0">
                          <a:effectLst/>
                          <a:latin typeface="Cambria" charset="0"/>
                          <a:ea typeface="Times" charset="0"/>
                          <a:cs typeface="Times New Roman" charset="0"/>
                        </a:rPr>
                        <a:t>OBJECTIVE</a:t>
                      </a:r>
                    </a:p>
                  </a:txBody>
                  <a:tcPr marL="68580" marR="68580" marT="0" marB="0"/>
                </a:tc>
                <a:tc>
                  <a:txBody>
                    <a:bodyPr/>
                    <a:lstStyle/>
                    <a:p>
                      <a:pPr marL="0" marR="0">
                        <a:spcBef>
                          <a:spcPts val="0"/>
                        </a:spcBef>
                        <a:spcAft>
                          <a:spcPts val="0"/>
                        </a:spcAft>
                      </a:pPr>
                      <a:r>
                        <a:rPr lang="en-US" sz="2000" b="1" u="sng" kern="0">
                          <a:effectLst/>
                          <a:latin typeface="Cambria" charset="0"/>
                          <a:ea typeface="Times" charset="0"/>
                          <a:cs typeface="Times New Roman" charset="0"/>
                        </a:rPr>
                        <a:t>DATA SOURCE</a:t>
                      </a:r>
                    </a:p>
                  </a:txBody>
                  <a:tcPr marL="68580" marR="68580" marT="0" marB="0"/>
                </a:tc>
              </a:tr>
              <a:tr h="971973">
                <a:tc>
                  <a:txBody>
                    <a:bodyPr/>
                    <a:lstStyle/>
                    <a:p>
                      <a:pPr marL="0" marR="0" indent="274320">
                        <a:spcBef>
                          <a:spcPts val="0"/>
                        </a:spcBef>
                        <a:spcAft>
                          <a:spcPts val="0"/>
                        </a:spcAft>
                      </a:pPr>
                      <a:r>
                        <a:rPr lang="en-US" sz="2000" i="1">
                          <a:effectLst/>
                          <a:latin typeface="Cambria" charset="0"/>
                          <a:ea typeface="Times" charset="0"/>
                          <a:cs typeface="Times New Roman" charset="0"/>
                        </a:rPr>
                        <a:t>1.1: Implement order of selection</a:t>
                      </a:r>
                      <a:endParaRPr lang="en-US" sz="2000">
                        <a:effectLst/>
                        <a:latin typeface="Arial" charset="0"/>
                        <a:ea typeface="Times" charset="0"/>
                        <a:cs typeface="Times New Roman" charset="0"/>
                      </a:endParaRPr>
                    </a:p>
                  </a:txBody>
                  <a:tcPr marL="68580" marR="68580" marT="0" marB="0"/>
                </a:tc>
                <a:tc>
                  <a:txBody>
                    <a:bodyPr/>
                    <a:lstStyle/>
                    <a:p>
                      <a:pPr marL="0" marR="0" indent="0">
                        <a:spcBef>
                          <a:spcPts val="0"/>
                        </a:spcBef>
                        <a:spcAft>
                          <a:spcPts val="0"/>
                        </a:spcAft>
                      </a:pPr>
                      <a:r>
                        <a:rPr lang="en-US" sz="2000">
                          <a:effectLst/>
                          <a:latin typeface="Cambria" charset="0"/>
                          <a:ea typeface="Times" charset="0"/>
                          <a:cs typeface="Times New Roman" charset="0"/>
                        </a:rPr>
                        <a:t>Published criteria in consumer handbook, policies &amp; procedures guide</a:t>
                      </a:r>
                      <a:endParaRPr lang="en-US" sz="2000">
                        <a:effectLst/>
                        <a:latin typeface="Arial" charset="0"/>
                        <a:ea typeface="Times" charset="0"/>
                        <a:cs typeface="Times New Roman" charset="0"/>
                      </a:endParaRPr>
                    </a:p>
                  </a:txBody>
                  <a:tcPr marL="68580" marR="68580" marT="0" marB="0"/>
                </a:tc>
              </a:tr>
              <a:tr h="971973">
                <a:tc>
                  <a:txBody>
                    <a:bodyPr/>
                    <a:lstStyle/>
                    <a:p>
                      <a:pPr marL="0" marR="0" indent="274320">
                        <a:spcBef>
                          <a:spcPts val="0"/>
                        </a:spcBef>
                        <a:spcAft>
                          <a:spcPts val="0"/>
                        </a:spcAft>
                      </a:pPr>
                      <a:r>
                        <a:rPr lang="en-US" sz="2000" i="1">
                          <a:effectLst/>
                          <a:latin typeface="Cambria" charset="0"/>
                          <a:ea typeface="Times" charset="0"/>
                          <a:cs typeface="Times New Roman" charset="0"/>
                        </a:rPr>
                        <a:t>1.2 Expenditures for VR services will reflect individual’s need, informed choice,  community, culture &amp; traditional expertise</a:t>
                      </a:r>
                      <a:endParaRPr lang="en-US" sz="2000">
                        <a:effectLst/>
                        <a:latin typeface="Arial" charset="0"/>
                        <a:ea typeface="Times" charset="0"/>
                        <a:cs typeface="Times New Roman" charset="0"/>
                      </a:endParaRPr>
                    </a:p>
                  </a:txBody>
                  <a:tcPr marL="68580" marR="68580" marT="0" marB="0"/>
                </a:tc>
                <a:tc>
                  <a:txBody>
                    <a:bodyPr/>
                    <a:lstStyle/>
                    <a:p>
                      <a:pPr marL="0" marR="0" indent="0">
                        <a:spcBef>
                          <a:spcPts val="0"/>
                        </a:spcBef>
                        <a:spcAft>
                          <a:spcPts val="0"/>
                        </a:spcAft>
                      </a:pPr>
                      <a:r>
                        <a:rPr lang="en-US" sz="2000">
                          <a:effectLst/>
                          <a:latin typeface="Cambria" charset="0"/>
                          <a:ea typeface="Times" charset="0"/>
                          <a:cs typeface="Times New Roman" charset="0"/>
                        </a:rPr>
                        <a:t>Project files, project database</a:t>
                      </a:r>
                      <a:endParaRPr lang="en-US" sz="2000">
                        <a:effectLst/>
                        <a:latin typeface="Arial" charset="0"/>
                        <a:ea typeface="Times" charset="0"/>
                        <a:cs typeface="Times New Roman" charset="0"/>
                      </a:endParaRPr>
                    </a:p>
                  </a:txBody>
                  <a:tcPr marL="68580" marR="68580" marT="0" marB="0"/>
                </a:tc>
              </a:tr>
              <a:tr h="971973">
                <a:tc>
                  <a:txBody>
                    <a:bodyPr/>
                    <a:lstStyle/>
                    <a:p>
                      <a:pPr marL="0" marR="0" indent="274320">
                        <a:spcBef>
                          <a:spcPts val="0"/>
                        </a:spcBef>
                        <a:spcAft>
                          <a:spcPts val="0"/>
                        </a:spcAft>
                      </a:pPr>
                      <a:r>
                        <a:rPr lang="en-US" sz="2000" i="1">
                          <a:effectLst/>
                          <a:latin typeface="Cambria" charset="0"/>
                          <a:ea typeface="Times" charset="0"/>
                          <a:cs typeface="Times New Roman" charset="0"/>
                        </a:rPr>
                        <a:t>1.3. Services will be provided according to an Individualized Plan of Employment.</a:t>
                      </a:r>
                      <a:endParaRPr lang="en-US" sz="2000">
                        <a:effectLst/>
                        <a:latin typeface="Arial" charset="0"/>
                        <a:ea typeface="Times" charset="0"/>
                        <a:cs typeface="Times New Roman" charset="0"/>
                      </a:endParaRPr>
                    </a:p>
                  </a:txBody>
                  <a:tcPr marL="68580" marR="68580" marT="0" marB="0"/>
                </a:tc>
                <a:tc>
                  <a:txBody>
                    <a:bodyPr/>
                    <a:lstStyle/>
                    <a:p>
                      <a:pPr marL="0" marR="0" indent="0">
                        <a:spcBef>
                          <a:spcPts val="0"/>
                        </a:spcBef>
                        <a:spcAft>
                          <a:spcPts val="0"/>
                        </a:spcAft>
                      </a:pPr>
                      <a:r>
                        <a:rPr lang="en-US" sz="2000">
                          <a:effectLst/>
                          <a:latin typeface="Cambria" charset="0"/>
                          <a:ea typeface="Times" charset="0"/>
                          <a:cs typeface="Times New Roman" charset="0"/>
                        </a:rPr>
                        <a:t>Database documents percent of consumers with an IPE written within 60 days of determination of eligibility</a:t>
                      </a:r>
                      <a:endParaRPr lang="en-US" sz="2000">
                        <a:effectLst/>
                        <a:latin typeface="Arial" charset="0"/>
                        <a:ea typeface="Times" charset="0"/>
                        <a:cs typeface="Times New Roman" charset="0"/>
                      </a:endParaRPr>
                    </a:p>
                  </a:txBody>
                  <a:tcPr marL="68580" marR="68580" marT="0" marB="0"/>
                </a:tc>
              </a:tr>
              <a:tr h="971973">
                <a:tc>
                  <a:txBody>
                    <a:bodyPr/>
                    <a:lstStyle/>
                    <a:p>
                      <a:pPr marL="0" marR="0" indent="274320">
                        <a:spcBef>
                          <a:spcPts val="0"/>
                        </a:spcBef>
                        <a:spcAft>
                          <a:spcPts val="0"/>
                        </a:spcAft>
                      </a:pPr>
                      <a:r>
                        <a:rPr lang="en-US" sz="2000" i="1">
                          <a:effectLst/>
                          <a:latin typeface="Cambria" charset="0"/>
                          <a:ea typeface="Times" charset="0"/>
                          <a:cs typeface="Times New Roman" charset="0"/>
                        </a:rPr>
                        <a:t>2.1: Outreach workers will provide a broad range of services</a:t>
                      </a:r>
                      <a:endParaRPr lang="en-US" sz="2000">
                        <a:effectLst/>
                        <a:latin typeface="Arial" charset="0"/>
                        <a:ea typeface="Times" charset="0"/>
                        <a:cs typeface="Times New Roman" charset="0"/>
                      </a:endParaRPr>
                    </a:p>
                  </a:txBody>
                  <a:tcPr marL="68580" marR="68580" marT="0" marB="0"/>
                </a:tc>
                <a:tc>
                  <a:txBody>
                    <a:bodyPr/>
                    <a:lstStyle/>
                    <a:p>
                      <a:pPr marL="0" marR="0">
                        <a:spcBef>
                          <a:spcPts val="0"/>
                        </a:spcBef>
                        <a:spcAft>
                          <a:spcPts val="0"/>
                        </a:spcAft>
                        <a:tabLst>
                          <a:tab pos="2743200" algn="ctr"/>
                          <a:tab pos="5486400" algn="r"/>
                          <a:tab pos="457200" algn="l"/>
                        </a:tabLst>
                      </a:pPr>
                      <a:r>
                        <a:rPr lang="en-US" sz="2000" dirty="0">
                          <a:effectLst/>
                          <a:latin typeface="Cambria" charset="0"/>
                          <a:ea typeface="Times" charset="0"/>
                          <a:cs typeface="Times New Roman" charset="0"/>
                        </a:rPr>
                        <a:t>Consumer database documents services received. Staff daily activity reports document services provided.</a:t>
                      </a:r>
                      <a:endParaRPr lang="en-US" sz="2000" dirty="0">
                        <a:effectLst/>
                        <a:latin typeface="Times" charset="0"/>
                        <a:ea typeface="Times" charset="0"/>
                        <a:cs typeface="Times New Roman" charset="0"/>
                      </a:endParaRPr>
                    </a:p>
                  </a:txBody>
                  <a:tcPr marL="68580" marR="68580" marT="0" marB="0"/>
                </a:tc>
              </a:tr>
            </a:tbl>
          </a:graphicData>
        </a:graphic>
      </p:graphicFrame>
    </p:spTree>
    <p:extLst>
      <p:ext uri="{BB962C8B-B14F-4D97-AF65-F5344CB8AC3E}">
        <p14:creationId xmlns:p14="http://schemas.microsoft.com/office/powerpoint/2010/main" val="997470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YOU COLLECTING DATA?</a:t>
            </a:r>
            <a:endParaRPr lang="en-US" dirty="0"/>
          </a:p>
        </p:txBody>
      </p:sp>
      <p:sp>
        <p:nvSpPr>
          <p:cNvPr id="3" name="Content Placeholder 2"/>
          <p:cNvSpPr>
            <a:spLocks noGrp="1"/>
          </p:cNvSpPr>
          <p:nvPr>
            <p:ph sz="quarter" idx="13"/>
          </p:nvPr>
        </p:nvSpPr>
        <p:spPr/>
        <p:txBody>
          <a:bodyPr>
            <a:normAutofit/>
          </a:bodyPr>
          <a:lstStyle/>
          <a:p>
            <a:r>
              <a:rPr lang="en-US" sz="2800" dirty="0"/>
              <a:t>This project will use both formative and summative evaluation. An automated reporting system, developed during the 2012-13 fiscal year, will be used to monitor progress toward the project’s objectives. </a:t>
            </a:r>
            <a:endParaRPr lang="en-US" sz="2800" dirty="0"/>
          </a:p>
        </p:txBody>
      </p:sp>
    </p:spTree>
    <p:extLst>
      <p:ext uri="{BB962C8B-B14F-4D97-AF65-F5344CB8AC3E}">
        <p14:creationId xmlns:p14="http://schemas.microsoft.com/office/powerpoint/2010/main" val="1024540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YOU COLLECTING DATA?</a:t>
            </a:r>
            <a:endParaRPr lang="en-US" dirty="0"/>
          </a:p>
        </p:txBody>
      </p:sp>
      <p:sp>
        <p:nvSpPr>
          <p:cNvPr id="3" name="Content Placeholder 2"/>
          <p:cNvSpPr>
            <a:spLocks noGrp="1"/>
          </p:cNvSpPr>
          <p:nvPr>
            <p:ph sz="quarter" idx="13"/>
          </p:nvPr>
        </p:nvSpPr>
        <p:spPr/>
        <p:txBody>
          <a:bodyPr>
            <a:normAutofit/>
          </a:bodyPr>
          <a:lstStyle/>
          <a:p>
            <a:r>
              <a:rPr lang="en-US" dirty="0" smtClean="0"/>
              <a:t>a </a:t>
            </a:r>
            <a:r>
              <a:rPr lang="en-US" dirty="0"/>
              <a:t>MySQL database </a:t>
            </a:r>
            <a:r>
              <a:rPr lang="en-US" dirty="0" smtClean="0"/>
              <a:t>will </a:t>
            </a:r>
            <a:r>
              <a:rPr lang="en-US" dirty="0"/>
              <a:t>be used in data collection, data entry and reporting. Data such as the number of participants, services received by category, etc. are retrieved from the project’s database in statistical reports generated. Statistical formative reports will be generated monthly by the Project Director for monitoring and project management, while quarterly independent evaluations provide an outcome assessment and insure the integrity of the data. These regular evaluations will identify both strengths and areas of concern, enabling any necessary corrective action to be taken in a timely fashion. </a:t>
            </a:r>
          </a:p>
          <a:p>
            <a:endParaRPr lang="en-US" dirty="0"/>
          </a:p>
        </p:txBody>
      </p:sp>
    </p:spTree>
    <p:extLst>
      <p:ext uri="{BB962C8B-B14F-4D97-AF65-F5344CB8AC3E}">
        <p14:creationId xmlns:p14="http://schemas.microsoft.com/office/powerpoint/2010/main" val="2099033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you do with the data?</a:t>
            </a:r>
            <a:endParaRPr lang="en-US" dirty="0"/>
          </a:p>
        </p:txBody>
      </p:sp>
      <p:sp>
        <p:nvSpPr>
          <p:cNvPr id="3" name="Content Placeholder 2"/>
          <p:cNvSpPr>
            <a:spLocks noGrp="1"/>
          </p:cNvSpPr>
          <p:nvPr>
            <p:ph sz="quarter" idx="13"/>
          </p:nvPr>
        </p:nvSpPr>
        <p:spPr/>
        <p:txBody>
          <a:bodyPr>
            <a:normAutofit/>
          </a:bodyPr>
          <a:lstStyle/>
          <a:p>
            <a:pPr marL="0" indent="0">
              <a:lnSpc>
                <a:spcPct val="100000"/>
              </a:lnSpc>
              <a:spcBef>
                <a:spcPts val="0"/>
              </a:spcBef>
              <a:buClrTx/>
              <a:buNone/>
            </a:pPr>
            <a:r>
              <a:rPr lang="en-US" sz="2400" dirty="0"/>
              <a:t>Statistical formative reports will be generated monthly by the Project Director for monitoring and project management, while quarterly independent evaluations provide an outcome assessment and insure the integrity of the data. These regular evaluations will identify both strengths and areas of concern, enabling any necessary corrective action to be taken in a timely fashion. </a:t>
            </a:r>
          </a:p>
          <a:p>
            <a:pPr marL="0" marR="0" lvl="0" indent="0" defTabSz="914400" eaLnBrk="1" fontAlgn="auto" latinLnBrk="0" hangingPunct="1">
              <a:lnSpc>
                <a:spcPct val="100000"/>
              </a:lnSpc>
              <a:spcBef>
                <a:spcPts val="0"/>
              </a:spcBef>
              <a:spcAft>
                <a:spcPts val="0"/>
              </a:spcAft>
              <a:buClrTx/>
              <a:buSzTx/>
              <a:buFontTx/>
              <a:buNone/>
              <a:tabLst/>
              <a:defRPr/>
            </a:pPr>
            <a:endParaRPr lang="en-US" sz="2400" dirty="0"/>
          </a:p>
        </p:txBody>
      </p:sp>
    </p:spTree>
    <p:extLst>
      <p:ext uri="{BB962C8B-B14F-4D97-AF65-F5344CB8AC3E}">
        <p14:creationId xmlns:p14="http://schemas.microsoft.com/office/powerpoint/2010/main" val="1031643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isn’t just numbers</a:t>
            </a:r>
            <a:endParaRPr lang="en-US" dirty="0"/>
          </a:p>
        </p:txBody>
      </p:sp>
      <p:sp>
        <p:nvSpPr>
          <p:cNvPr id="3" name="Content Placeholder 2"/>
          <p:cNvSpPr>
            <a:spLocks noGrp="1"/>
          </p:cNvSpPr>
          <p:nvPr>
            <p:ph sz="quarter" idx="13"/>
          </p:nvPr>
        </p:nvSpPr>
        <p:spPr/>
        <p:txBody>
          <a:bodyPr/>
          <a:lstStyle/>
          <a:p>
            <a:r>
              <a:rPr lang="en-US" dirty="0"/>
              <a:t>All record keeping systems –consumer database, transportation logs and ledgers- -will be reviewed quarterly to ensure appropriate accountability measures are in place. Fiscal operations will be included in the monthly review. Comparison will be made of level of expenditures to budget and level of effort in meeting objectives. </a:t>
            </a:r>
            <a:r>
              <a:rPr lang="en-US" u="sng" dirty="0"/>
              <a:t>This quarterly quantitative evaluation will be supplemented quarterly by a review of a 10% random sampling of participant files. </a:t>
            </a:r>
            <a:endParaRPr lang="en-US" u="sng" dirty="0"/>
          </a:p>
        </p:txBody>
      </p:sp>
    </p:spTree>
    <p:extLst>
      <p:ext uri="{BB962C8B-B14F-4D97-AF65-F5344CB8AC3E}">
        <p14:creationId xmlns:p14="http://schemas.microsoft.com/office/powerpoint/2010/main" val="61678399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Droplet</Template>
  <TotalTime>14</TotalTime>
  <Words>425</Words>
  <Application>Microsoft Macintosh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Cambria</vt:lpstr>
      <vt:lpstr>Times</vt:lpstr>
      <vt:lpstr>Times New Roman</vt:lpstr>
      <vt:lpstr>Tw Cen MT</vt:lpstr>
      <vt:lpstr>Arial</vt:lpstr>
      <vt:lpstr>Droplet</vt:lpstr>
      <vt:lpstr>Evaluation</vt:lpstr>
      <vt:lpstr>types of evaluation</vt:lpstr>
      <vt:lpstr>Tip</vt:lpstr>
      <vt:lpstr>PowerPoint Presentation</vt:lpstr>
      <vt:lpstr>HOW ARE YOU COLLECTING DATA?</vt:lpstr>
      <vt:lpstr>HOW ARE YOU COLLECTING DATA?</vt:lpstr>
      <vt:lpstr>What will you do with the data?</vt:lpstr>
      <vt:lpstr>Data isn’t just numbers</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dc:title>
  <dc:creator>AnnMaria De Mars</dc:creator>
  <cp:lastModifiedBy>AnnMaria De Mars</cp:lastModifiedBy>
  <cp:revision>2</cp:revision>
  <dcterms:created xsi:type="dcterms:W3CDTF">2017-05-17T07:27:06Z</dcterms:created>
  <dcterms:modified xsi:type="dcterms:W3CDTF">2017-05-17T07:41:26Z</dcterms:modified>
</cp:coreProperties>
</file>